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4.jpeg" ContentType="image/jpeg"/>
  <Override PartName="/ppt/media/image23.jpeg" ContentType="image/jpeg"/>
  <Override PartName="/ppt/media/image21.jpeg" ContentType="image/jpeg"/>
  <Override PartName="/ppt/media/image5.png" ContentType="image/png"/>
  <Override PartName="/ppt/media/image3.png" ContentType="image/png"/>
  <Override PartName="/ppt/media/image6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22.png" ContentType="image/png"/>
  <Override PartName="/ppt/media/image20.png" ContentType="image/png"/>
  <Override PartName="/ppt/media/image4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2.png" ContentType="image/png"/>
  <Override PartName="/ppt/media/image10.png" ContentType="image/png"/>
  <Override PartName="/ppt/media/image11.png" ContentType="image/png"/>
  <Override PartName="/ppt/media/image13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89000"/>
              </a:lnSpc>
            </a:pP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Kliknij, aby </a:t>
            </a: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edytować styl</a:t>
            </a:r>
            <a:endParaRPr b="0" lang="en-US" sz="72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6CAB6C5-3CEE-4CE6-8793-2916EB18BB33}" type="datetime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20-1-14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5D05342-8B3B-45AE-942F-C869BC8D8670}" type="slidenum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&lt;number&gt;</a:t>
            </a:fld>
            <a:endParaRPr b="0" lang="pl-PL" sz="1200" spc="-1" strike="noStrike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CustomShape 7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>
              <a:off x="752760" y="743760"/>
              <a:ext cx="3275280" cy="4408200"/>
            </a:xfrm>
            <a:custGeom>
              <a:avLst/>
              <a:gdLst/>
              <a:ah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Kliknij, aby edytować styl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447440" cy="3580920"/>
          </a:xfrm>
          <a:prstGeom prst="rect">
            <a:avLst/>
          </a:prstGeom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Kliknij, aby edytować style wzorca tekstu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9144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rgbClr val="191b0e"/>
                </a:solidFill>
                <a:latin typeface="Franklin Gothic Book"/>
              </a:rPr>
              <a:t>Drugi poziom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3716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Trzeci poziom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8288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Czwarty poziom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2860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Piąty poziom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525360" y="2286000"/>
            <a:ext cx="4447440" cy="3580920"/>
          </a:xfrm>
          <a:prstGeom prst="rect">
            <a:avLst/>
          </a:prstGeom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Kliknij, aby edytować style wzorca tekstu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9144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rgbClr val="191b0e"/>
                </a:solidFill>
                <a:latin typeface="Franklin Gothic Book"/>
              </a:rPr>
              <a:t>Drugi poziom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3716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Trzeci poziom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8288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Czwarty poziom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2860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Piąty poziom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4408BD8-F95A-47AB-A1F5-0A53DF374340}" type="datetime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20-1-14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75334DC-3B2F-41D7-BAC0-B6981264FC9D}" type="slidenum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1</a:t>
            </a:fld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Kliknij, aby edytować styl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371600" y="2340720"/>
            <a:ext cx="4443480" cy="823680"/>
          </a:xfrm>
          <a:prstGeom prst="rect">
            <a:avLst/>
          </a:prstGeom>
        </p:spPr>
        <p:txBody>
          <a:bodyPr anchor="b"/>
          <a:p>
            <a:pPr>
              <a:lnSpc>
                <a:spcPct val="84000"/>
              </a:lnSpc>
            </a:pPr>
            <a:r>
              <a:rPr b="0" lang="en-US" sz="3000" spc="-1" strike="noStrike">
                <a:solidFill>
                  <a:srgbClr val="191b0e"/>
                </a:solidFill>
                <a:latin typeface="Franklin Gothic Book"/>
              </a:rPr>
              <a:t>Kliknij, aby edytować style wzorca tekstu</a:t>
            </a:r>
            <a:endParaRPr b="0" lang="en-US" sz="3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1371600" y="3305160"/>
            <a:ext cx="4443480" cy="2561760"/>
          </a:xfrm>
          <a:prstGeom prst="rect">
            <a:avLst/>
          </a:prstGeom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Kliknij, aby edytować style wzorca tekstu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9144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rgbClr val="191b0e"/>
                </a:solidFill>
                <a:latin typeface="Franklin Gothic Book"/>
              </a:rPr>
              <a:t>Drugi poziom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3716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Trzeci poziom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8288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Czwarty poziom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2860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Piąty poziom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525000" y="2340720"/>
            <a:ext cx="4443480" cy="823680"/>
          </a:xfrm>
          <a:prstGeom prst="rect">
            <a:avLst/>
          </a:prstGeom>
        </p:spPr>
        <p:txBody>
          <a:bodyPr anchor="b"/>
          <a:p>
            <a:pPr>
              <a:lnSpc>
                <a:spcPct val="84000"/>
              </a:lnSpc>
            </a:pPr>
            <a:r>
              <a:rPr b="0" lang="en-US" sz="3000" spc="-1" strike="noStrike">
                <a:solidFill>
                  <a:srgbClr val="191b0e"/>
                </a:solidFill>
                <a:latin typeface="Franklin Gothic Book"/>
              </a:rPr>
              <a:t>Kliknij, aby edytować style wzorca tekstu</a:t>
            </a:r>
            <a:endParaRPr b="0" lang="en-US" sz="3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6525000" y="3305160"/>
            <a:ext cx="4443480" cy="2561760"/>
          </a:xfrm>
          <a:prstGeom prst="rect">
            <a:avLst/>
          </a:prstGeom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Kliknij, aby edytować style wzorca tekstu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9144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rgbClr val="191b0e"/>
                </a:solidFill>
                <a:latin typeface="Franklin Gothic Book"/>
              </a:rPr>
              <a:t>Drugi poziom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3716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Trzeci poziom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8288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Czwarty poziom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2860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Piąty poziom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dt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CFF2145-A7FE-48C1-9E6D-ABC07889E90C}" type="datetime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20-1-14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ftr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latin typeface="Times New Roman"/>
            </a:endParaRPr>
          </a:p>
        </p:txBody>
      </p:sp>
      <p:sp>
        <p:nvSpPr>
          <p:cNvPr id="96" name="PlaceHolder 9"/>
          <p:cNvSpPr>
            <a:spLocks noGrp="1"/>
          </p:cNvSpPr>
          <p:nvPr>
            <p:ph type="sldNum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870BE76-E7FD-4088-982B-979CCE0125CA}" type="slidenum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1</a:t>
            </a:fld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PlaceHolder 2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Kliknij, aby edytować styl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Kliknij, aby edytować style wzorca tekstu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9144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rgbClr val="191b0e"/>
                </a:solidFill>
                <a:latin typeface="Franklin Gothic Book"/>
              </a:rPr>
              <a:t>Drugi poziom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3716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Trzeci poziom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8288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Czwarty poziom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2860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Piąty poziom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dt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08A14BE-6759-422C-8DDB-5793F976AA2D}" type="datetime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20-1-14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ftr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latin typeface="Times New Roman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sldNum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F694852-24C0-467F-BA8B-2BE3A8258057}" type="slidenum">
              <a:rPr b="0" lang="pl-PL" sz="1200" spc="-1" strike="noStrike">
                <a:solidFill>
                  <a:srgbClr val="191b0e"/>
                </a:solidFill>
                <a:latin typeface="Franklin Gothic Book"/>
              </a:rPr>
              <a:t>1</a:t>
            </a:fld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6vYJyOGKCHE" TargetMode="External"/><Relationship Id="rId2" Type="http://schemas.openxmlformats.org/officeDocument/2006/relationships/hyperlink" Target="https://www.theguardian.com/news/blog/2009/sep/21/kasparov-karpov-chess-rematch" TargetMode="External"/><Relationship Id="rId3" Type="http://schemas.openxmlformats.org/officeDocument/2006/relationships/hyperlink" Target="https://www.google.com/search?q=t%C5%82umacz&amp;oq=t%C5%82umacz+&amp;aqs=chrome..69i57j69i59j35i39j0l2j69i60j69i61l2.2276j0j7&amp;sourceid=chrome&amp;ie=UTF-8" TargetMode="External"/><Relationship Id="rId4" Type="http://schemas.openxmlformats.org/officeDocument/2006/relationships/hyperlink" Target="https://www.google.com/search?q=t%C5%82umacz&amp;oq=t%C5%82umacz+&amp;aqs=chrome..69i57j69i59j35i39j0l2j69i60j69i61l2.2276j0j7&amp;sourceid=chrome&amp;ie=UTF-8" TargetMode="External"/><Relationship Id="rId5" Type="http://schemas.openxmlformats.org/officeDocument/2006/relationships/hyperlink" Target="https://www.google.com/search?q=t%C5%82umacz&amp;oq=t%C5%82umacz+&amp;aqs=chrome..69i57j69i59j35i39j0l2j69i60j69i61l2.2276j0j7&amp;sourceid=chrome&amp;ie=UTF-8" TargetMode="External"/><Relationship Id="rId6" Type="http://schemas.openxmlformats.org/officeDocument/2006/relationships/hyperlink" Target="https://www.google.com/search?q=t%C5%82umacz&amp;oq=t%C5%82umacz+&amp;aqs=chrome..69i57j69i59j35i39j0l2j69i60j69i61l2.2276j0j7&amp;sourceid=chrome&amp;ie=UTF-8" TargetMode="External"/><Relationship Id="rId7" Type="http://schemas.openxmlformats.org/officeDocument/2006/relationships/hyperlink" Target="https://www.google.com/search?q=t%C5%82umacz&amp;oq=t%C5%82umacz+&amp;aqs=chrome..69i57j69i59j35i39j0l2j69i60j69i61l2.2276j0j7&amp;sourceid=chrome&amp;ie=UTF-8" TargetMode="External"/><Relationship Id="rId8" Type="http://schemas.openxmlformats.org/officeDocument/2006/relationships/hyperlink" Target="https://www.google.com/search?q=t%C5%82umacz&amp;oq=t%C5%82umacz+&amp;aqs=chrome..69i57j69i59j35i39j0l2j69i60j69i61l2.2276j0j7&amp;sourceid=chrome&amp;ie=UTF-8" TargetMode="External"/><Relationship Id="rId9" Type="http://schemas.openxmlformats.org/officeDocument/2006/relationships/hyperlink" Target="https://www.google.com/search?q=t%C5%82umacz&amp;oq=t%C5%82umacz+&amp;aqs=chrome..69i57j69i59j35i39j0l2j69i60j69i61l2.2276j0j7&amp;sourceid=chrome&amp;ie=UTF-8" TargetMode="External"/><Relationship Id="rId10" Type="http://schemas.openxmlformats.org/officeDocument/2006/relationships/hyperlink" Target="http://russiansensei.com/chess-vocabulary-in-russian-%D0%BE-%D1%88%D0%B0%D1%85%D0%BC%D0%B0%D1%82%D0%B0%D1%85-%D0%BF%D0%BE-%D1%80%D1%83%D1%81%D1%81%D0%BA%D0%B8" TargetMode="External"/><Relationship Id="rId11" Type="http://schemas.openxmlformats.org/officeDocument/2006/relationships/hyperlink" Target="https://www.jstor.org/stable/40921119?seq=1" TargetMode="External"/><Relationship Id="rId12" Type="http://schemas.openxmlformats.org/officeDocument/2006/relationships/hyperlink" Target="https://realrussianclub.com/blog/russian-chess-vocabulary/" TargetMode="External"/><Relationship Id="rId1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ru.wikipedia.org/wiki/23_%D0%BC%D0%B0%D1%8F" TargetMode="External"/><Relationship Id="rId2" Type="http://schemas.openxmlformats.org/officeDocument/2006/relationships/hyperlink" Target="https://ru.wikipedia.org/wiki/1951_%D0%B3%D0%BE%D0%B4" TargetMode="External"/><Relationship Id="rId3" Type="http://schemas.openxmlformats.org/officeDocument/2006/relationships/hyperlink" Target="https://ru.wikipedia.org/wiki/%D0%97%D0%BB%D0%B0%D1%82%D0%BE%D1%83%D1%81%D1%82" TargetMode="External"/><Relationship Id="rId4" Type="http://schemas.openxmlformats.org/officeDocument/2006/relationships/image" Target="../media/image1.jpeg"/><Relationship Id="rId5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ru.wikipedia.org/wiki/13_%D0%B0%D0%BF%D1%80%D0%B5%D0%BB%D1%8F" TargetMode="External"/><Relationship Id="rId2" Type="http://schemas.openxmlformats.org/officeDocument/2006/relationships/hyperlink" Target="https://ru.wikipedia.org/wiki/1963_%D0%B3%D0%BE%D0%B4" TargetMode="External"/><Relationship Id="rId3" Type="http://schemas.openxmlformats.org/officeDocument/2006/relationships/hyperlink" Target="https://ru.wikipedia.org/wiki/%D0%91%D0%B0%D0%BA%D1%83" TargetMode="External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89000"/>
              </a:lnSpc>
            </a:pPr>
            <a:r>
              <a:rPr b="1" lang="en-US" sz="8000" spc="-1" strike="noStrike" cap="all">
                <a:solidFill>
                  <a:srgbClr val="191b0e"/>
                </a:solidFill>
                <a:latin typeface="Franklin Gothic Book"/>
              </a:rPr>
              <a:t>Ша̀хматы - </a:t>
            </a:r>
            <a:br/>
            <a:r>
              <a:rPr b="0" lang="en-US" sz="4400" spc="-1" strike="noStrike" cap="all">
                <a:solidFill>
                  <a:srgbClr val="191b0e"/>
                </a:solidFill>
                <a:latin typeface="Franklin Gothic Book"/>
              </a:rPr>
              <a:t>Дуэль Каспарова и Карпова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2679840" y="3956400"/>
            <a:ext cx="6831360" cy="1085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2000"/>
              </a:lnSpc>
            </a:pPr>
            <a:r>
              <a:rPr b="0" lang="pl-PL" sz="2300" spc="-1" strike="noStrike">
                <a:solidFill>
                  <a:srgbClr val="191b0e"/>
                </a:solidFill>
                <a:latin typeface="Franklin Gothic Book"/>
              </a:rPr>
              <a:t>Gabriel Wechta</a:t>
            </a:r>
            <a:endParaRPr b="0" lang="pl-PL" sz="23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реванш в Валенсии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W 2005 </a:t>
            </a:r>
            <a:r>
              <a:rPr b="1" lang="en-US" sz="2000" spc="-1" strike="noStrike">
                <a:solidFill>
                  <a:srgbClr val="191b0e"/>
                </a:solidFill>
                <a:latin typeface="Franklin Gothic Book"/>
              </a:rPr>
              <a:t>Каспаров </a:t>
            </a: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przestał grać w szachy profesjonalnie.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W 2008 został aresztowany za działalność opozycyjną.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„</a:t>
            </a: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64” – na znak pojednania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W 2009 mecz w Walencji 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6:3 dla </a:t>
            </a:r>
            <a:r>
              <a:rPr b="1" lang="en-US" sz="2000" spc="-1" strike="noStrike">
                <a:solidFill>
                  <a:srgbClr val="191b0e"/>
                </a:solidFill>
                <a:latin typeface="Franklin Gothic Book"/>
              </a:rPr>
              <a:t>Каспаровa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pic>
        <p:nvPicPr>
          <p:cNvPr id="206" name="Obraz 12" descr=""/>
          <p:cNvPicPr/>
          <p:nvPr/>
        </p:nvPicPr>
        <p:blipFill>
          <a:blip r:embed="rId1"/>
          <a:stretch/>
        </p:blipFill>
        <p:spPr>
          <a:xfrm>
            <a:off x="6980040" y="3452040"/>
            <a:ext cx="3626640" cy="272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ymbol zastępczy zawartości 5" descr=""/>
          <p:cNvPicPr/>
          <p:nvPr/>
        </p:nvPicPr>
        <p:blipFill>
          <a:blip r:embed="rId1"/>
          <a:stretch/>
        </p:blipFill>
        <p:spPr>
          <a:xfrm>
            <a:off x="1152360" y="2000160"/>
            <a:ext cx="2437920" cy="2857320"/>
          </a:xfrm>
          <a:prstGeom prst="rect">
            <a:avLst/>
          </a:prstGeom>
          <a:ln>
            <a:noFill/>
          </a:ln>
        </p:spPr>
      </p:pic>
      <p:pic>
        <p:nvPicPr>
          <p:cNvPr id="208" name="Symbol zastępczy zawartości 7" descr=""/>
          <p:cNvPicPr/>
          <p:nvPr/>
        </p:nvPicPr>
        <p:blipFill>
          <a:blip r:embed="rId2"/>
          <a:stretch/>
        </p:blipFill>
        <p:spPr>
          <a:xfrm>
            <a:off x="7133400" y="433188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209" name="Obraz 9" descr=""/>
          <p:cNvPicPr/>
          <p:nvPr/>
        </p:nvPicPr>
        <p:blipFill>
          <a:blip r:embed="rId3"/>
          <a:stretch/>
        </p:blipFill>
        <p:spPr>
          <a:xfrm>
            <a:off x="4266000" y="439920"/>
            <a:ext cx="2735640" cy="3798000"/>
          </a:xfrm>
          <a:prstGeom prst="rect">
            <a:avLst/>
          </a:prstGeom>
          <a:ln>
            <a:noFill/>
          </a:ln>
        </p:spPr>
      </p:pic>
      <p:pic>
        <p:nvPicPr>
          <p:cNvPr id="210" name="Obraz 11" descr=""/>
          <p:cNvPicPr/>
          <p:nvPr/>
        </p:nvPicPr>
        <p:blipFill>
          <a:blip r:embed="rId4"/>
          <a:stretch/>
        </p:blipFill>
        <p:spPr>
          <a:xfrm>
            <a:off x="9329040" y="601560"/>
            <a:ext cx="2514240" cy="34743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Obraz 5" descr=""/>
          <p:cNvPicPr/>
          <p:nvPr/>
        </p:nvPicPr>
        <p:blipFill>
          <a:blip r:embed="rId1"/>
          <a:stretch/>
        </p:blipFill>
        <p:spPr>
          <a:xfrm>
            <a:off x="6774480" y="1643760"/>
            <a:ext cx="5139000" cy="4085640"/>
          </a:xfrm>
          <a:prstGeom prst="rect">
            <a:avLst/>
          </a:prstGeom>
          <a:ln>
            <a:noFill/>
          </a:ln>
        </p:spPr>
      </p:pic>
      <p:pic>
        <p:nvPicPr>
          <p:cNvPr id="212" name="Obraz 7" descr=""/>
          <p:cNvPicPr/>
          <p:nvPr/>
        </p:nvPicPr>
        <p:blipFill>
          <a:blip r:embed="rId2"/>
          <a:stretch/>
        </p:blipFill>
        <p:spPr>
          <a:xfrm>
            <a:off x="1170000" y="2762280"/>
            <a:ext cx="5139000" cy="2890440"/>
          </a:xfrm>
          <a:prstGeom prst="rect">
            <a:avLst/>
          </a:prstGeom>
          <a:ln>
            <a:noFill/>
          </a:ln>
        </p:spPr>
      </p:pic>
      <p:sp>
        <p:nvSpPr>
          <p:cNvPr id="213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Magnus Carlsen</a:t>
            </a:r>
            <a:br/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2004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ymbol zastępczy zawartości 6" descr=""/>
          <p:cNvPicPr/>
          <p:nvPr/>
        </p:nvPicPr>
        <p:blipFill>
          <a:blip r:embed="rId1"/>
          <a:stretch/>
        </p:blipFill>
        <p:spPr>
          <a:xfrm>
            <a:off x="1371600" y="685800"/>
            <a:ext cx="5714640" cy="3219120"/>
          </a:xfrm>
          <a:prstGeom prst="rect">
            <a:avLst/>
          </a:prstGeom>
          <a:ln>
            <a:noFill/>
          </a:ln>
        </p:spPr>
      </p:pic>
      <p:pic>
        <p:nvPicPr>
          <p:cNvPr id="215" name="Obraz 8" descr=""/>
          <p:cNvPicPr/>
          <p:nvPr/>
        </p:nvPicPr>
        <p:blipFill>
          <a:blip r:embed="rId2"/>
          <a:stretch/>
        </p:blipFill>
        <p:spPr>
          <a:xfrm>
            <a:off x="6410520" y="3533760"/>
            <a:ext cx="5400360" cy="3037680"/>
          </a:xfrm>
          <a:prstGeom prst="rect">
            <a:avLst/>
          </a:prstGeom>
          <a:ln>
            <a:noFill/>
          </a:ln>
        </p:spPr>
      </p:pic>
      <p:pic>
        <p:nvPicPr>
          <p:cNvPr id="216" name="Obraz 10" descr=""/>
          <p:cNvPicPr/>
          <p:nvPr/>
        </p:nvPicPr>
        <p:blipFill>
          <a:blip r:embed="rId3"/>
          <a:stretch/>
        </p:blipFill>
        <p:spPr>
          <a:xfrm>
            <a:off x="1059480" y="4009680"/>
            <a:ext cx="5218560" cy="24570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Библиография: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1"/>
              </a:rPr>
              <a:t>https://www.youtube.com/watch?v=6vYJyOGKCHE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2"/>
              </a:rPr>
              <a:t>https://www.theguardian.com/news/blog/2009/sep/21/kasparov-karpov-chess-rematch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3"/>
              </a:rPr>
              <a:t>https://www.google.com/</a:t>
            </a: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4"/>
              </a:rPr>
              <a:t>search?q</a:t>
            </a: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5"/>
              </a:rPr>
              <a:t>=t%C5%82umacz&amp;oq=t%C5%82umacz+&amp;</a:t>
            </a: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6"/>
              </a:rPr>
              <a:t>aqs</a:t>
            </a: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7"/>
              </a:rPr>
              <a:t>=chrome..69i57j69i59j35i39j0l2j69i60j69i61l2.2276j0j7&amp;sourceid=</a:t>
            </a: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8"/>
              </a:rPr>
              <a:t>chrome&amp;ie</a:t>
            </a: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9"/>
              </a:rPr>
              <a:t>=UTF-8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10"/>
              </a:rPr>
              <a:t>http://russiansensei.com/chess-vocabulary-in-russian-%D0%BE-%D1%88%D0%B0%D1%85%D0%BC%D0%B0%D1%82%D0%B0%D1%85-%D0%BF%D0%BE-%D1%80%D1%83%D1%81%D1%81%D0%BA%D0%B8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11"/>
              </a:rPr>
              <a:t>https://www.jstor.org/stable/40921119?seq=1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 u="sng">
                <a:solidFill>
                  <a:srgbClr val="77a2bb"/>
                </a:solidFill>
                <a:uFillTx/>
                <a:latin typeface="Franklin Gothic Book"/>
                <a:hlinkClick r:id="rId12"/>
              </a:rPr>
              <a:t>https://realrussianclub.com/blog/russian-chess-vocabulary/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1" lang="en-US" sz="4000" spc="-1" strike="noStrike">
                <a:solidFill>
                  <a:srgbClr val="191b0e"/>
                </a:solidFill>
                <a:latin typeface="Franklin Gothic Book"/>
              </a:rPr>
              <a:t>Анато́лий Ка́рпов</a:t>
            </a:r>
            <a:r>
              <a:rPr b="0" lang="en-US" sz="4000" spc="-1" strike="noStrike">
                <a:solidFill>
                  <a:srgbClr val="191b0e"/>
                </a:solidFill>
                <a:latin typeface="Franklin Gothic Book"/>
              </a:rPr>
              <a:t> </a:t>
            </a:r>
            <a:br/>
            <a:r>
              <a:rPr b="0" lang="en-US" sz="2400" spc="-1" strike="noStrike">
                <a:solidFill>
                  <a:srgbClr val="191b0e"/>
                </a:solidFill>
                <a:latin typeface="Franklin Gothic Book"/>
              </a:rPr>
              <a:t>род. </a:t>
            </a:r>
            <a:r>
              <a:rPr b="0" lang="en-US" sz="2400" spc="-1" strike="noStrike" u="sng">
                <a:solidFill>
                  <a:srgbClr val="77a2bb"/>
                </a:solidFill>
                <a:uFillTx/>
                <a:latin typeface="Franklin Gothic Book"/>
                <a:hlinkClick r:id="rId1"/>
              </a:rPr>
              <a:t>23 мая</a:t>
            </a:r>
            <a:r>
              <a:rPr b="0" lang="en-US" sz="2400" spc="-1" strike="noStrike">
                <a:solidFill>
                  <a:srgbClr val="191b0e"/>
                </a:solidFill>
                <a:latin typeface="Franklin Gothic Book"/>
              </a:rPr>
              <a:t> </a:t>
            </a:r>
            <a:r>
              <a:rPr b="0" lang="en-US" sz="2400" spc="-1" strike="noStrike" u="sng">
                <a:solidFill>
                  <a:srgbClr val="77a2bb"/>
                </a:solidFill>
                <a:uFillTx/>
                <a:latin typeface="Franklin Gothic Book"/>
                <a:hlinkClick r:id="rId2"/>
              </a:rPr>
              <a:t>1951 года</a:t>
            </a:r>
            <a:r>
              <a:rPr b="0" lang="en-US" sz="2400" spc="-1" strike="noStrike">
                <a:solidFill>
                  <a:srgbClr val="191b0e"/>
                </a:solidFill>
                <a:latin typeface="Franklin Gothic Book"/>
              </a:rPr>
              <a:t>, </a:t>
            </a:r>
            <a:r>
              <a:rPr b="0" lang="en-US" sz="2400" spc="-1" strike="noStrike" u="sng">
                <a:solidFill>
                  <a:srgbClr val="77a2bb"/>
                </a:solidFill>
                <a:uFillTx/>
                <a:latin typeface="Franklin Gothic Book"/>
                <a:hlinkClick r:id="rId3"/>
              </a:rPr>
              <a:t>Златоуст</a:t>
            </a:r>
            <a:r>
              <a:rPr b="0" lang="en-US" sz="2400" spc="-1" strike="noStrike">
                <a:solidFill>
                  <a:srgbClr val="191b0e"/>
                </a:solidFill>
                <a:latin typeface="Franklin Gothic Book"/>
              </a:rPr>
              <a:t>,</a:t>
            </a:r>
            <a:endParaRPr b="0" lang="en-US" sz="2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78" name="Symbol zastępczy zawartości 5" descr=""/>
          <p:cNvPicPr/>
          <p:nvPr/>
        </p:nvPicPr>
        <p:blipFill>
          <a:blip r:embed="rId4"/>
          <a:stretch/>
        </p:blipFill>
        <p:spPr>
          <a:xfrm>
            <a:off x="1494360" y="2286000"/>
            <a:ext cx="4171680" cy="3580920"/>
          </a:xfrm>
          <a:prstGeom prst="rect">
            <a:avLst/>
          </a:prstGeom>
          <a:ln>
            <a:noFill/>
          </a:ln>
        </p:spPr>
      </p:pic>
      <p:sp>
        <p:nvSpPr>
          <p:cNvPr id="179" name="TextShape 2"/>
          <p:cNvSpPr txBox="1"/>
          <p:nvPr/>
        </p:nvSpPr>
        <p:spPr>
          <a:xfrm>
            <a:off x="6525360" y="2286000"/>
            <a:ext cx="4447440" cy="3580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Mistrz świata 1975-1985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Rekordzista 3000 elo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Działacz polityczny pro rządowy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89000"/>
              </a:lnSpc>
            </a:pPr>
            <a:r>
              <a:rPr b="1" lang="en-US" sz="4000" spc="-1" strike="noStrike">
                <a:solidFill>
                  <a:srgbClr val="191b0e"/>
                </a:solidFill>
                <a:latin typeface="Franklin Gothic Book"/>
              </a:rPr>
              <a:t>Гарри Каспаров</a:t>
            </a:r>
            <a:br/>
            <a:r>
              <a:rPr b="0" lang="en-US" sz="2400" spc="-1" strike="noStrike">
                <a:solidFill>
                  <a:srgbClr val="191b0e"/>
                </a:solidFill>
                <a:latin typeface="Franklin Gothic Book"/>
              </a:rPr>
              <a:t>род. </a:t>
            </a:r>
            <a:r>
              <a:rPr b="0" lang="en-US" sz="2400" spc="-1" strike="noStrike" u="sng">
                <a:solidFill>
                  <a:srgbClr val="77a2bb"/>
                </a:solidFill>
                <a:uFillTx/>
                <a:latin typeface="Franklin Gothic Book"/>
                <a:hlinkClick r:id="rId1"/>
              </a:rPr>
              <a:t>13 апреля</a:t>
            </a:r>
            <a:r>
              <a:rPr b="0" lang="en-US" sz="2400" spc="-1" strike="noStrike">
                <a:solidFill>
                  <a:srgbClr val="191b0e"/>
                </a:solidFill>
                <a:latin typeface="Franklin Gothic Book"/>
              </a:rPr>
              <a:t> </a:t>
            </a:r>
            <a:r>
              <a:rPr b="0" lang="en-US" sz="2400" spc="-1" strike="noStrike" u="sng">
                <a:solidFill>
                  <a:srgbClr val="77a2bb"/>
                </a:solidFill>
                <a:uFillTx/>
                <a:latin typeface="Franklin Gothic Book"/>
                <a:hlinkClick r:id="rId2"/>
              </a:rPr>
              <a:t>1963</a:t>
            </a:r>
            <a:r>
              <a:rPr b="0" lang="en-US" sz="2400" spc="-1" strike="noStrike">
                <a:solidFill>
                  <a:srgbClr val="191b0e"/>
                </a:solidFill>
                <a:latin typeface="Franklin Gothic Book"/>
              </a:rPr>
              <a:t>, </a:t>
            </a:r>
            <a:r>
              <a:rPr b="0" lang="en-US" sz="2400" spc="-1" strike="noStrike" u="sng">
                <a:solidFill>
                  <a:srgbClr val="77a2bb"/>
                </a:solidFill>
                <a:uFillTx/>
                <a:latin typeface="Franklin Gothic Book"/>
                <a:hlinkClick r:id="rId3"/>
              </a:rPr>
              <a:t>Баку</a:t>
            </a:r>
            <a:endParaRPr b="0" lang="en-US" sz="2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81" name="Symbol zastępczy zawartości 12" descr=""/>
          <p:cNvPicPr/>
          <p:nvPr/>
        </p:nvPicPr>
        <p:blipFill>
          <a:blip r:embed="rId4"/>
          <a:stretch/>
        </p:blipFill>
        <p:spPr>
          <a:xfrm>
            <a:off x="2050200" y="2286000"/>
            <a:ext cx="2379600" cy="358092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4988520" y="2171880"/>
            <a:ext cx="5984280" cy="3695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Mistrz świata 1985-1993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Lider </a:t>
            </a:r>
            <a:r>
              <a:rPr b="1" lang="en-US" sz="2000" spc="-1" strike="noStrike">
                <a:solidFill>
                  <a:srgbClr val="191b0e"/>
                </a:solidFill>
                <a:latin typeface="Franklin Gothic Book"/>
              </a:rPr>
              <a:t>Zjednoczonego Frontu Obywatelskiego</a:t>
            </a: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, (Объединённый Гражданский Фронт)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W 2008 kandydował na prezydenta Rosji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Pierwszy zagrał z Deep Blue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1996 – Каспаров</a:t>
            </a:r>
            <a:br/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1997 – Deep Blue 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84" name="Symbol zastępczy zawartości 5" descr=""/>
          <p:cNvPicPr/>
          <p:nvPr/>
        </p:nvPicPr>
        <p:blipFill>
          <a:blip r:embed="rId1"/>
          <a:stretch/>
        </p:blipFill>
        <p:spPr>
          <a:xfrm>
            <a:off x="1369080" y="4120560"/>
            <a:ext cx="9865440" cy="2453400"/>
          </a:xfrm>
          <a:prstGeom prst="rect">
            <a:avLst/>
          </a:prstGeom>
          <a:ln>
            <a:noFill/>
          </a:ln>
        </p:spPr>
      </p:pic>
      <p:pic>
        <p:nvPicPr>
          <p:cNvPr id="185" name="Symbol zastępczy zawartości 7" descr=""/>
          <p:cNvPicPr/>
          <p:nvPr/>
        </p:nvPicPr>
        <p:blipFill>
          <a:blip r:embed="rId2"/>
          <a:stretch/>
        </p:blipFill>
        <p:spPr>
          <a:xfrm>
            <a:off x="6510600" y="643680"/>
            <a:ext cx="4723920" cy="305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игра 6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87" name="Symbol zastępczy zawartości 5" descr=""/>
          <p:cNvPicPr/>
          <p:nvPr/>
        </p:nvPicPr>
        <p:blipFill>
          <a:blip r:embed="rId1"/>
          <a:stretch/>
        </p:blipFill>
        <p:spPr>
          <a:xfrm>
            <a:off x="883800" y="2577600"/>
            <a:ext cx="5523120" cy="3056040"/>
          </a:xfrm>
          <a:prstGeom prst="rect">
            <a:avLst/>
          </a:prstGeom>
          <a:ln>
            <a:noFill/>
          </a:ln>
        </p:spPr>
      </p:pic>
      <p:pic>
        <p:nvPicPr>
          <p:cNvPr id="188" name="Symbol zastępczy zawartości 7" descr=""/>
          <p:cNvPicPr/>
          <p:nvPr/>
        </p:nvPicPr>
        <p:blipFill>
          <a:blip r:embed="rId2"/>
          <a:stretch/>
        </p:blipFill>
        <p:spPr>
          <a:xfrm>
            <a:off x="6488640" y="2577600"/>
            <a:ext cx="5606640" cy="305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1" lang="en-US" sz="4400" spc="-1" strike="noStrike">
                <a:solidFill>
                  <a:srgbClr val="191b0e"/>
                </a:solidFill>
                <a:latin typeface="Franklin Gothic Book"/>
              </a:rPr>
              <a:t>Ка́рпов </a:t>
            </a: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–</a:t>
            </a:r>
            <a:r>
              <a:rPr b="1" lang="en-US" sz="4400" spc="-1" strike="noStrike">
                <a:solidFill>
                  <a:srgbClr val="191b0e"/>
                </a:solidFill>
                <a:latin typeface="Franklin Gothic Book"/>
              </a:rPr>
              <a:t> Каспаров</a:t>
            </a: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 1984</a:t>
            </a:r>
            <a:r>
              <a:rPr b="1" lang="en-US" sz="4400" spc="-1" strike="noStrike">
                <a:solidFill>
                  <a:srgbClr val="191b0e"/>
                </a:solidFill>
                <a:latin typeface="Franklin Gothic Book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90" name="Symbol zastępczy zawartości 5" descr=""/>
          <p:cNvPicPr/>
          <p:nvPr/>
        </p:nvPicPr>
        <p:blipFill>
          <a:blip r:embed="rId1"/>
          <a:stretch/>
        </p:blipFill>
        <p:spPr>
          <a:xfrm>
            <a:off x="6525000" y="2171880"/>
            <a:ext cx="5510520" cy="3098160"/>
          </a:xfrm>
          <a:prstGeom prst="rect">
            <a:avLst/>
          </a:prstGeom>
          <a:ln>
            <a:noFill/>
          </a:ln>
        </p:spPr>
      </p:pic>
      <p:sp>
        <p:nvSpPr>
          <p:cNvPr id="191" name="TextShape 2"/>
          <p:cNvSpPr txBox="1"/>
          <p:nvPr/>
        </p:nvSpPr>
        <p:spPr>
          <a:xfrm>
            <a:off x="1219320" y="2171880"/>
            <a:ext cx="4447440" cy="3580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Rozpoczęcie 4:0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17 remisów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5:0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5 remisów – 5:1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14 remisów – gra 46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5:2 – gra 47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5:3 – gra 48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FIDE przerwano mecz (po 5 miesiącach)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1" lang="en-US" sz="4400" spc="-1" strike="noStrike">
                <a:solidFill>
                  <a:srgbClr val="191b0e"/>
                </a:solidFill>
                <a:latin typeface="Franklin Gothic Book"/>
              </a:rPr>
              <a:t>Ка́рпов </a:t>
            </a: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–</a:t>
            </a:r>
            <a:r>
              <a:rPr b="1" lang="en-US" sz="4400" spc="-1" strike="noStrike">
                <a:solidFill>
                  <a:srgbClr val="191b0e"/>
                </a:solidFill>
                <a:latin typeface="Franklin Gothic Book"/>
              </a:rPr>
              <a:t> Каспаров</a:t>
            </a: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 1985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93" name="Symbol zastępczy zawartości 5" descr=""/>
          <p:cNvPicPr/>
          <p:nvPr/>
        </p:nvPicPr>
        <p:blipFill>
          <a:blip r:embed="rId1"/>
          <a:stretch/>
        </p:blipFill>
        <p:spPr>
          <a:xfrm>
            <a:off x="1045080" y="2284200"/>
            <a:ext cx="5239440" cy="3582720"/>
          </a:xfrm>
          <a:prstGeom prst="rect">
            <a:avLst/>
          </a:prstGeom>
          <a:ln>
            <a:noFill/>
          </a:ln>
        </p:spPr>
      </p:pic>
      <p:sp>
        <p:nvSpPr>
          <p:cNvPr id="194" name="TextShape 2"/>
          <p:cNvSpPr txBox="1"/>
          <p:nvPr/>
        </p:nvSpPr>
        <p:spPr>
          <a:xfrm>
            <a:off x="6525360" y="2286000"/>
            <a:ext cx="4447440" cy="3580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24 gry 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…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Stan 12:11 dla Каспаровa – 24 gra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pic>
        <p:nvPicPr>
          <p:cNvPr id="195" name="Obraz 7" descr=""/>
          <p:cNvPicPr/>
          <p:nvPr/>
        </p:nvPicPr>
        <p:blipFill>
          <a:blip r:embed="rId2"/>
          <a:stretch/>
        </p:blipFill>
        <p:spPr>
          <a:xfrm>
            <a:off x="6820920" y="3782880"/>
            <a:ext cx="3856320" cy="26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Игра 24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1371600" y="2340720"/>
            <a:ext cx="4443480" cy="82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4000"/>
              </a:lnSpc>
            </a:pPr>
            <a:r>
              <a:rPr b="0" lang="en-US" sz="3000" spc="-1" strike="noStrike">
                <a:solidFill>
                  <a:srgbClr val="191b0e"/>
                </a:solidFill>
                <a:latin typeface="Franklin Gothic Book"/>
              </a:rPr>
              <a:t>Niecodzienny ruch</a:t>
            </a:r>
            <a:endParaRPr b="0" lang="en-US" sz="3000" spc="-1" strike="noStrike">
              <a:solidFill>
                <a:srgbClr val="191b0e"/>
              </a:solidFill>
              <a:latin typeface="Franklin Gothic Book"/>
            </a:endParaRPr>
          </a:p>
        </p:txBody>
      </p:sp>
      <p:pic>
        <p:nvPicPr>
          <p:cNvPr id="198" name="Symbol zastępczy zawartości 5" descr=""/>
          <p:cNvPicPr/>
          <p:nvPr/>
        </p:nvPicPr>
        <p:blipFill>
          <a:blip r:embed="rId1"/>
          <a:stretch/>
        </p:blipFill>
        <p:spPr>
          <a:xfrm>
            <a:off x="1371600" y="3371400"/>
            <a:ext cx="2570400" cy="2561760"/>
          </a:xfrm>
          <a:prstGeom prst="rect">
            <a:avLst/>
          </a:prstGeom>
          <a:ln>
            <a:noFill/>
          </a:ln>
        </p:spPr>
      </p:pic>
      <p:pic>
        <p:nvPicPr>
          <p:cNvPr id="199" name="Symbol zastępczy zawartości 7" descr=""/>
          <p:cNvPicPr/>
          <p:nvPr/>
        </p:nvPicPr>
        <p:blipFill>
          <a:blip r:embed="rId2"/>
          <a:stretch/>
        </p:blipFill>
        <p:spPr>
          <a:xfrm>
            <a:off x="4541400" y="3371400"/>
            <a:ext cx="2553120" cy="2561760"/>
          </a:xfrm>
          <a:prstGeom prst="rect">
            <a:avLst/>
          </a:prstGeom>
          <a:ln>
            <a:noFill/>
          </a:ln>
        </p:spPr>
      </p:pic>
      <p:pic>
        <p:nvPicPr>
          <p:cNvPr id="200" name="Obraz 11" descr=""/>
          <p:cNvPicPr/>
          <p:nvPr/>
        </p:nvPicPr>
        <p:blipFill>
          <a:blip r:embed="rId3"/>
          <a:stretch/>
        </p:blipFill>
        <p:spPr>
          <a:xfrm>
            <a:off x="7571160" y="700200"/>
            <a:ext cx="4231440" cy="424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9000"/>
              </a:lnSpc>
            </a:pPr>
            <a:r>
              <a:rPr b="1" lang="en-US" sz="4400" spc="-1" strike="noStrike">
                <a:solidFill>
                  <a:srgbClr val="191b0e"/>
                </a:solidFill>
                <a:latin typeface="Franklin Gothic Book"/>
              </a:rPr>
              <a:t>Ка́рпов </a:t>
            </a: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–</a:t>
            </a:r>
            <a:r>
              <a:rPr b="1" lang="en-US" sz="4400" spc="-1" strike="noStrike">
                <a:solidFill>
                  <a:srgbClr val="191b0e"/>
                </a:solidFill>
                <a:latin typeface="Franklin Gothic Book"/>
              </a:rPr>
              <a:t> Каспаров</a:t>
            </a: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 1987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202" name="Symbol zastępczy zawartości 5" descr=""/>
          <p:cNvPicPr/>
          <p:nvPr/>
        </p:nvPicPr>
        <p:blipFill>
          <a:blip r:embed="rId1"/>
          <a:stretch/>
        </p:blipFill>
        <p:spPr>
          <a:xfrm>
            <a:off x="1371600" y="1888200"/>
            <a:ext cx="7417800" cy="4119480"/>
          </a:xfrm>
          <a:prstGeom prst="rect">
            <a:avLst/>
          </a:prstGeom>
          <a:ln>
            <a:noFill/>
          </a:ln>
        </p:spPr>
      </p:pic>
      <p:pic>
        <p:nvPicPr>
          <p:cNvPr id="203" name="Obraz 7" descr=""/>
          <p:cNvPicPr/>
          <p:nvPr/>
        </p:nvPicPr>
        <p:blipFill>
          <a:blip r:embed="rId2"/>
          <a:stretch/>
        </p:blipFill>
        <p:spPr>
          <a:xfrm>
            <a:off x="9133560" y="1888200"/>
            <a:ext cx="2596680" cy="411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121</TotalTime>
  <Application>LibreOffice/6.0.7.3$Linux_X86_64 LibreOffice_project/00m0$Build-3</Application>
  <Words>328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2020-01-13T09:25:30Z</dcterms:created>
  <dc:creator>Gabi</dc:creator>
  <dc:description/>
  <dc:language>pl-PL</dc:language>
  <cp:lastModifiedBy/>
  <dcterms:modified xsi:type="dcterms:W3CDTF">2020-01-14T10:57:46Z</dcterms:modified>
  <cp:revision>37</cp:revision>
  <dc:subject/>
  <dc:title>Ша̀хматы -  Дуэль Каспарова и Карпова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Panoramiczny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